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290" r:id="rId2"/>
    <p:sldId id="2289" r:id="rId3"/>
    <p:sldId id="2291" r:id="rId4"/>
    <p:sldId id="2170" r:id="rId5"/>
    <p:sldId id="2043" r:id="rId6"/>
    <p:sldId id="2299" r:id="rId7"/>
    <p:sldId id="2363" r:id="rId8"/>
    <p:sldId id="2368" r:id="rId9"/>
    <p:sldId id="2364" r:id="rId10"/>
    <p:sldId id="2365" r:id="rId11"/>
    <p:sldId id="2369" r:id="rId12"/>
    <p:sldId id="2370" r:id="rId13"/>
    <p:sldId id="2295" r:id="rId14"/>
    <p:sldId id="2328" r:id="rId15"/>
    <p:sldId id="2326" r:id="rId16"/>
    <p:sldId id="2356" r:id="rId17"/>
    <p:sldId id="2371" r:id="rId18"/>
    <p:sldId id="2246" r:id="rId19"/>
    <p:sldId id="2358" r:id="rId20"/>
    <p:sldId id="2372" r:id="rId21"/>
    <p:sldId id="2374" r:id="rId22"/>
    <p:sldId id="2376" r:id="rId23"/>
    <p:sldId id="2349" r:id="rId24"/>
    <p:sldId id="2296" r:id="rId25"/>
    <p:sldId id="2249" r:id="rId26"/>
    <p:sldId id="2373" r:id="rId27"/>
    <p:sldId id="2350" r:id="rId28"/>
    <p:sldId id="2232" r:id="rId29"/>
    <p:sldId id="2354" r:id="rId30"/>
    <p:sldId id="2297" r:id="rId31"/>
    <p:sldId id="1910" r:id="rId32"/>
    <p:sldId id="2305" r:id="rId33"/>
    <p:sldId id="1911" r:id="rId34"/>
    <p:sldId id="2337" r:id="rId35"/>
    <p:sldId id="1912" r:id="rId36"/>
    <p:sldId id="2355" r:id="rId37"/>
    <p:sldId id="1913" r:id="rId38"/>
    <p:sldId id="2338" r:id="rId39"/>
    <p:sldId id="1914" r:id="rId40"/>
    <p:sldId id="1920" r:id="rId41"/>
    <p:sldId id="2339" r:id="rId42"/>
    <p:sldId id="1922" r:id="rId43"/>
    <p:sldId id="2340" r:id="rId44"/>
    <p:sldId id="1924" r:id="rId45"/>
    <p:sldId id="2309" r:id="rId46"/>
    <p:sldId id="1926" r:id="rId47"/>
    <p:sldId id="2134" r:id="rId48"/>
    <p:sldId id="2037" r:id="rId49"/>
    <p:sldId id="2359" r:id="rId50"/>
    <p:sldId id="2039" r:id="rId51"/>
    <p:sldId id="2362" r:id="rId52"/>
  </p:sldIdLst>
  <p:sldSz cx="12190413" cy="6859588"/>
  <p:notesSz cx="6858000" cy="9144000"/>
  <p:custDataLst>
    <p:tags r:id="rId55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8" autoAdjust="0"/>
    <p:restoredTop sz="96318" autoAdjust="0"/>
  </p:normalViewPr>
  <p:slideViewPr>
    <p:cSldViewPr showGuides="1">
      <p:cViewPr varScale="1">
        <p:scale>
          <a:sx n="113" d="100"/>
          <a:sy n="113" d="100"/>
        </p:scale>
        <p:origin x="366" y="9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74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任意形状 14"/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9" name="任意多边形 8"/>
          <p:cNvSpPr/>
          <p:nvPr userDrawn="1"/>
        </p:nvSpPr>
        <p:spPr>
          <a:xfrm rot="2222741">
            <a:off x="-143064" y="-128999"/>
            <a:ext cx="935542" cy="910903"/>
          </a:xfrm>
          <a:custGeom>
            <a:avLst/>
            <a:gdLst>
              <a:gd name="connsiteX0" fmla="*/ 0 w 935542"/>
              <a:gd name="connsiteY0" fmla="*/ 389105 h 910903"/>
              <a:gd name="connsiteX1" fmla="*/ 515503 w 935542"/>
              <a:gd name="connsiteY1" fmla="*/ 0 h 910903"/>
              <a:gd name="connsiteX2" fmla="*/ 562043 w 935542"/>
              <a:gd name="connsiteY2" fmla="*/ 4592 h 910903"/>
              <a:gd name="connsiteX3" fmla="*/ 935542 w 935542"/>
              <a:gd name="connsiteY3" fmla="*/ 453097 h 910903"/>
              <a:gd name="connsiteX4" fmla="*/ 467771 w 935542"/>
              <a:gd name="connsiteY4" fmla="*/ 910903 h 910903"/>
              <a:gd name="connsiteX5" fmla="*/ 392791 w 935542"/>
              <a:gd name="connsiteY5" fmla="*/ 910903 h 910903"/>
              <a:gd name="connsiteX6" fmla="*/ 0 w 935542"/>
              <a:gd name="connsiteY6" fmla="*/ 390516 h 91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542" h="910903">
                <a:moveTo>
                  <a:pt x="0" y="389105"/>
                </a:moveTo>
                <a:lnTo>
                  <a:pt x="515503" y="0"/>
                </a:lnTo>
                <a:lnTo>
                  <a:pt x="562043" y="4592"/>
                </a:lnTo>
                <a:cubicBezTo>
                  <a:pt x="775199" y="47281"/>
                  <a:pt x="935542" y="231863"/>
                  <a:pt x="935542" y="453097"/>
                </a:cubicBezTo>
                <a:cubicBezTo>
                  <a:pt x="935542" y="705936"/>
                  <a:pt x="726114" y="910903"/>
                  <a:pt x="467771" y="910903"/>
                </a:cubicBezTo>
                <a:lnTo>
                  <a:pt x="392791" y="910903"/>
                </a:lnTo>
                <a:lnTo>
                  <a:pt x="0" y="390516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8574" y="16625"/>
            <a:ext cx="71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1" dirty="0" smtClean="0"/>
              <a:t>易错辨析</a:t>
            </a:r>
            <a:endParaRPr lang="zh-CN" alt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30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6.xml"/><Relationship Id="rId5" Type="http://schemas.openxmlformats.org/officeDocument/2006/relationships/slide" Target="slide35.xml"/><Relationship Id="rId10" Type="http://schemas.openxmlformats.org/officeDocument/2006/relationships/slide" Target="slide44.xml"/><Relationship Id="rId4" Type="http://schemas.openxmlformats.org/officeDocument/2006/relationships/slide" Target="slide33.xml"/><Relationship Id="rId9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17.TIF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Relationship Id="rId14" Type="http://schemas.openxmlformats.org/officeDocument/2006/relationships/image" Target="../media/image17.T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6.xml"/><Relationship Id="rId5" Type="http://schemas.openxmlformats.org/officeDocument/2006/relationships/slide" Target="slide35.xml"/><Relationship Id="rId10" Type="http://schemas.openxmlformats.org/officeDocument/2006/relationships/slide" Target="slide44.xml"/><Relationship Id="rId4" Type="http://schemas.openxmlformats.org/officeDocument/2006/relationships/slide" Target="slide33.xml"/><Relationship Id="rId9" Type="http://schemas.openxmlformats.org/officeDocument/2006/relationships/slide" Target="slide4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6.xml"/><Relationship Id="rId5" Type="http://schemas.openxmlformats.org/officeDocument/2006/relationships/slide" Target="slide35.xml"/><Relationship Id="rId10" Type="http://schemas.openxmlformats.org/officeDocument/2006/relationships/slide" Target="slide44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image" Target="../media/image18.T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5" Type="http://schemas.openxmlformats.org/officeDocument/2006/relationships/image" Target="../media/image18.TIF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19.TIF"/><Relationship Id="rId3" Type="http://schemas.openxmlformats.org/officeDocument/2006/relationships/slide" Target="slide33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2" Type="http://schemas.openxmlformats.org/officeDocument/2006/relationships/slide" Target="slide31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5" Type="http://schemas.openxmlformats.org/officeDocument/2006/relationships/image" Target="../media/image22.png"/><Relationship Id="rId10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slide" Target="slide44.xml"/><Relationship Id="rId1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2598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DIYIZHANG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2598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一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7" y="2047240"/>
            <a:ext cx="4917600" cy="27648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7272338" y="204598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2597" y="2566670"/>
            <a:ext cx="6649263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45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2</a:t>
            </a:r>
            <a:r>
              <a:rPr lang="zh-CN" altLang="en-US" sz="45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</a:t>
            </a:r>
            <a:r>
              <a:rPr lang="zh-CN" altLang="zh-CN" sz="45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第</a:t>
            </a:r>
            <a:r>
              <a:rPr lang="en-US" altLang="zh-CN" sz="45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1</a:t>
            </a:r>
            <a:r>
              <a:rPr lang="zh-CN" altLang="zh-CN" sz="45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课时　时间　位移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40144"/>
            <a:ext cx="1141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图所示的时间轴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下列时间间隔的说法正确的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末或第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也可以称为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~t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称为第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称为最初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3605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074" name="image38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7" y="1709343"/>
            <a:ext cx="3557578" cy="7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/>
          <p:nvPr/>
        </p:nvSpPr>
        <p:spPr>
          <a:xfrm>
            <a:off x="234390" y="322102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809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206" y="909514"/>
            <a:ext cx="11250000" cy="4104456"/>
            <a:chOff x="471000" y="934424"/>
            <a:chExt cx="11250000" cy="4104456"/>
          </a:xfrm>
        </p:grpSpPr>
        <p:sp>
          <p:nvSpPr>
            <p:cNvPr id="9" name="圆角矩形 8"/>
            <p:cNvSpPr/>
            <p:nvPr/>
          </p:nvSpPr>
          <p:spPr>
            <a:xfrm>
              <a:off x="471000" y="1094414"/>
              <a:ext cx="11250000" cy="3944466"/>
            </a:xfrm>
            <a:prstGeom prst="roundRect">
              <a:avLst>
                <a:gd name="adj" fmla="val 12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42236" y="1353700"/>
            <a:ext cx="10905941" cy="324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可以称为第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末或第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不可以称为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内表示时间间隔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-1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~t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称为第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~t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称为最初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或前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不是第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-1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称为第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初或第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-1)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image38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2264081"/>
            <a:ext cx="3557578" cy="7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621482"/>
            <a:ext cx="11106821" cy="5688632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23088" y="513091"/>
            <a:ext cx="10672717" cy="63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时刻与时间间隔的比较</a:t>
            </a:r>
            <a:endParaRPr lang="zh-CN" altLang="zh-CN" sz="26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hlinkClick r:id="rId2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09899"/>
              </p:ext>
            </p:extLst>
          </p:nvPr>
        </p:nvGraphicFramePr>
        <p:xfrm>
          <a:off x="820960" y="1197546"/>
          <a:ext cx="10602838" cy="4896150"/>
        </p:xfrm>
        <a:graphic>
          <a:graphicData uri="http://schemas.openxmlformats.org/drawingml/2006/table">
            <a:tbl>
              <a:tblPr firstRow="1" firstCol="1" bandRow="1"/>
              <a:tblGrid>
                <a:gridCol w="3114006"/>
                <a:gridCol w="4752528"/>
                <a:gridCol w="2736304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时刻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时间间隔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在时间轴上的表示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用点表示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用线段表示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描述关键词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初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末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1 s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末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 s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初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3 s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 s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3 s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两个时刻之间为一段时间间隔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时间间隔能表示运动的一个过程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好比一段录像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时刻表示运动的一瞬间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好比一张照片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3750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flipV="1">
            <a:off x="0" y="1668180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62394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位置和位移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061" y="909514"/>
            <a:ext cx="7616354" cy="263928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某人从北京去重庆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可以选择不同的交通方式。既可以乘火车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也可以乘飞机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还可以先乘火车到武汉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然后乘轮船沿长江而上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三种出行方式路程是否相同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位置变化是否相同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1061" y="3579172"/>
            <a:ext cx="6392218" cy="7006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路程不同　位置变化相同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0" name="image4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22" y="949401"/>
            <a:ext cx="3331488" cy="35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060" y="1159446"/>
            <a:ext cx="11488293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为了定量地描述物体的位置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需要在参考系上建立适当的坐标系。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坐标系构成要素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长度。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指向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线段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物理意义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描述物体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物理量。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初、末位置间线段的长度。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指向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99455" y="19392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原点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6" name="流程图: 离页连接符 5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3723" y="193039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正方向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5071" y="19110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单位长度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4139" y="258378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运动轨迹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4691" y="386642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初位置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27054" y="386642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末位置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1270" y="386642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有向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82945" y="44871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位置变化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42572" y="580605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初位置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3202" y="578230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末位置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060" y="1362649"/>
            <a:ext cx="11488293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在物理学中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像位移这样的物理量叫作矢量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</a:t>
            </a:r>
            <a:r>
              <a:rPr lang="zh-CN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既有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又有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在物理学中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像温度、路程这样的物理量叫作标量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</a:t>
            </a:r>
            <a:r>
              <a:rPr lang="zh-CN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91550" y="149745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大小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98719" y="14855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359188" y="212229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大小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8622" y="27734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1" name="流程图: 离页连接符 10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140" y="1395582"/>
            <a:ext cx="8412596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如果一位同学从操场中心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点出发向北走了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然后又向西走了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则他从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点的路程是多少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位移的大小是多少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画轨迹图求解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3140" y="3552019"/>
                <a:ext cx="11476256" cy="81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i="1" kern="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→</a:t>
                </a:r>
                <a:r>
                  <a:rPr lang="en-US" altLang="zh-CN" sz="2800" i="1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</a:t>
                </a:r>
                <a:r>
                  <a:rPr lang="zh-CN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的路程为</a:t>
                </a:r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70 m</a:t>
                </a:r>
                <a:r>
                  <a:rPr lang="zh-CN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i="1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→</a:t>
                </a:r>
                <a:r>
                  <a:rPr lang="en-US" altLang="zh-CN" sz="2800" i="1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</a:t>
                </a:r>
                <a:r>
                  <a:rPr lang="zh-CN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的位移大小为</a:t>
                </a:r>
                <a:r>
                  <a:rPr lang="en-US" altLang="zh-CN" sz="2800" i="1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altLang="zh-CN" sz="2800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altLang="zh-CN" sz="2800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m=50 m</a:t>
                </a:r>
                <a:r>
                  <a:rPr lang="zh-CN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32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0" y="3552019"/>
                <a:ext cx="11476256" cy="817724"/>
              </a:xfrm>
              <a:prstGeom prst="rect">
                <a:avLst/>
              </a:prstGeom>
              <a:blipFill rotWithShape="0">
                <a:blip r:embed="rId2"/>
                <a:stretch>
                  <a:fillRect l="-1116"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image4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1205828"/>
            <a:ext cx="2088016" cy="23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41797" y="1053530"/>
            <a:ext cx="11106821" cy="38884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8371" y="1629594"/>
            <a:ext cx="10333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  <a:tab pos="6481445" algn="r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物体在一条直线上运动时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路程和位移总是大小相等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且位移是矢量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路程是标量。</a:t>
            </a:r>
            <a:r>
              <a:rPr lang="zh-CN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  <a:tab pos="6481445" algn="r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一个物体的位移为零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路程也一定为零。</a:t>
            </a:r>
            <a:r>
              <a:rPr lang="zh-CN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  <a:tab pos="6481445" algn="r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位移是描述直线运动的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路程是描述曲线运动的。</a:t>
            </a:r>
            <a:r>
              <a:rPr lang="zh-CN" altLang="zh-CN" sz="2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5880" y="233779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87773" y="29468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50925" y="35983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484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  <a:tab pos="6481445" algn="r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煤矿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安检员在一次巡检中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乘坐矿井电梯从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井竖直向下运动了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120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到达井底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然后在井底又沿着水平隧道向东走了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160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最后从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井乘坐电梯竖直向上返回地面。若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两个井口恰在同一水平面上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则此次巡检中安检员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200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方向向东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通过的路程是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160 m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方向向东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通过的路程是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160 m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160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方向向东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通过的路程是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 m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160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方向向东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通过的路程是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200 m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14"/>
          <p:cNvSpPr txBox="1"/>
          <p:nvPr/>
        </p:nvSpPr>
        <p:spPr>
          <a:xfrm>
            <a:off x="234390" y="422188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801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54960" y="2421682"/>
            <a:ext cx="8208798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知道时刻和时间间隔的含义和区别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重点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知道位移与路程的含义与区别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会区分矢量和标量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重点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会在一维坐标系中表示位置和位移。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3" b="34637"/>
          <a:stretch/>
        </p:blipFill>
        <p:spPr>
          <a:xfrm>
            <a:off x="2254" y="0"/>
            <a:ext cx="12185904" cy="18000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8495" y="0"/>
            <a:ext cx="1891030" cy="5099338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581424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206" y="1269554"/>
            <a:ext cx="11250000" cy="2088232"/>
            <a:chOff x="471000" y="934424"/>
            <a:chExt cx="11250000" cy="2088232"/>
          </a:xfrm>
        </p:grpSpPr>
        <p:sp>
          <p:nvSpPr>
            <p:cNvPr id="9" name="圆角矩形 8"/>
            <p:cNvSpPr/>
            <p:nvPr/>
          </p:nvSpPr>
          <p:spPr>
            <a:xfrm>
              <a:off x="471000" y="1094414"/>
              <a:ext cx="11250000" cy="1928242"/>
            </a:xfrm>
            <a:prstGeom prst="roundRect">
              <a:avLst>
                <a:gd name="adj" fmla="val 353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42236" y="1763554"/>
            <a:ext cx="10905941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由于初位置在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井口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末位置在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井口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故位移大小为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160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方向向东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=160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m+120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m+120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m=400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65498"/>
            <a:ext cx="11538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田径场跑道周长是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 m,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百米赛跑选用跑道的直道部分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运动员沿直线跑完全程的路程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_____m,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大小是</a:t>
            </a:r>
            <a:r>
              <a:rPr lang="zh-CN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6140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57111" y="153218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356062" y="218872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0206" y="3069754"/>
            <a:ext cx="11250000" cy="1152128"/>
            <a:chOff x="471000" y="934424"/>
            <a:chExt cx="11250000" cy="115212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992138"/>
            </a:xfrm>
            <a:prstGeom prst="roundRect">
              <a:avLst>
                <a:gd name="adj" fmla="val 865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3425258"/>
            <a:ext cx="10905941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百米赛跑中跑道是直道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则路程和位移大小均为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65498"/>
            <a:ext cx="11538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(2)800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米跑比赛中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不同跑道的运动员跑完全程的路程</a:t>
            </a:r>
            <a:r>
              <a:rPr lang="zh-CN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跑完全程的位移</a:t>
            </a:r>
            <a:r>
              <a:rPr lang="zh-CN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均填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不相同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。请结合田径比赛规则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想一想。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21624" y="8914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270670" y="152031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2421682"/>
            <a:ext cx="11250000" cy="2952328"/>
            <a:chOff x="471000" y="934424"/>
            <a:chExt cx="11250000" cy="295232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2792338"/>
            </a:xfrm>
            <a:prstGeom prst="roundRect">
              <a:avLst>
                <a:gd name="adj" fmla="val 379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2718767"/>
            <a:ext cx="10905941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不同跑道的运动员跑完全程的路程相同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均为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但位移不相同。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跑道指的是位于第一跑道的运动员跑完一圈的实际路程为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。为了使各跑道上运动员的实际路程相同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比赛的终点取在同一位置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起点就不能取在同一位置了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所以位移不同。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621482"/>
            <a:ext cx="11106821" cy="5832658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10630" y="621482"/>
            <a:ext cx="10513167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位移和路程的区别与联系</a:t>
            </a:r>
            <a:endParaRPr lang="zh-CN" altLang="zh-CN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81572"/>
              </p:ext>
            </p:extLst>
          </p:nvPr>
        </p:nvGraphicFramePr>
        <p:xfrm>
          <a:off x="766614" y="1211128"/>
          <a:ext cx="10657183" cy="5083810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1800200"/>
                <a:gridCol w="4248472"/>
                <a:gridCol w="4032447"/>
              </a:tblGrid>
              <a:tr h="733696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　　项目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比较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路程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8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区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别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描述物体的位置变化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是由初位置指向末位置的有向线段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描述物体运动轨迹的长度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矢标性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矢量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相关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因素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由物体的初、末位置决定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与物体运动路径无关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既与物体的初、末位置有关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也与物体运动路径有关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位移的大小不大于相应的路程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只有物体做单向直线运动时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位移的大小才等于路程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670" marR="26670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矩形 14">
            <a:hlinkClick r:id="rId2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90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3750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flipV="1">
            <a:off x="0" y="1668180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直线运动的位移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672020"/>
            <a:ext cx="1137726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做直线运动的物体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从初位置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处运动到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又运动到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在图中用有向线段画出物体从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并求坐标变化量。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574" y="2904268"/>
            <a:ext cx="885698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image5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71" y="2256196"/>
            <a:ext cx="2392271" cy="5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5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47" y="4056396"/>
            <a:ext cx="2287119" cy="59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06574" y="4920492"/>
            <a:ext cx="885698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 m-2 m=3 m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1536116"/>
            <a:ext cx="1137726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在图中用有向线段画出从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并求坐标变化量。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574" y="2904268"/>
            <a:ext cx="885698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image5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71" y="765498"/>
            <a:ext cx="2392271" cy="5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06574" y="4272420"/>
            <a:ext cx="885698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 m-2 m=-3 m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4" name="image56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57" y="3554699"/>
            <a:ext cx="2631498" cy="59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060" y="1367715"/>
            <a:ext cx="11488293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在一维坐标系中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做直线运动的物体的初位置为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末位置为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则物体的位移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67000" y="2087464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6" name="流程图: 离页连接符 5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098" name="image58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57" y="3116050"/>
            <a:ext cx="2631498" cy="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51060" y="3897268"/>
            <a:ext cx="11488293" cy="1346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坐标系中位移正负的意义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位移为正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表示位移的方向与规定的坐标轴正方向相同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位移为负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表示位移的方向与规定的坐标轴正方向相反。</a:t>
            </a:r>
            <a:endParaRPr lang="zh-CN" altLang="zh-CN" sz="32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930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从高出地面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的位置竖直向上抛出一个小球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它上升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后回落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最后到达地面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如图所示。分别以地面和抛出点为原点建立一维坐标系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方向均以向上为正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填写以下表格。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122" name="image6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53" y="644455"/>
            <a:ext cx="1268962" cy="30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07078"/>
              </p:ext>
            </p:extLst>
          </p:nvPr>
        </p:nvGraphicFramePr>
        <p:xfrm>
          <a:off x="553154" y="2465698"/>
          <a:ext cx="8638396" cy="3928110"/>
        </p:xfrm>
        <a:graphic>
          <a:graphicData uri="http://schemas.openxmlformats.org/drawingml/2006/table">
            <a:tbl>
              <a:tblPr firstRow="1" firstCol="1" bandRow="1"/>
              <a:tblGrid>
                <a:gridCol w="1305751"/>
                <a:gridCol w="979313"/>
                <a:gridCol w="979313"/>
                <a:gridCol w="979313"/>
                <a:gridCol w="1371038"/>
                <a:gridCol w="1371038"/>
                <a:gridCol w="1652630"/>
              </a:tblGrid>
              <a:tr h="21111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坐标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原点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抛出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坐标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最高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坐标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落地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点的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坐标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从抛出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点到最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高点的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从最高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点到落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地点的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从抛出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点到落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地点的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地面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抛出点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966242" y="5169861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51362" y="5169861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 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08649" y="5037720"/>
            <a:ext cx="364202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47227" y="5025845"/>
            <a:ext cx="73289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83238" y="5013970"/>
            <a:ext cx="8531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-8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19156" y="4978345"/>
            <a:ext cx="8531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50587" y="5647077"/>
            <a:ext cx="364202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76947" y="5636012"/>
            <a:ext cx="73289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73935" y="5614542"/>
            <a:ext cx="8531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7227" y="5655412"/>
            <a:ext cx="73289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93871" y="5692717"/>
            <a:ext cx="8531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-8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29789" y="5667489"/>
            <a:ext cx="8531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 m</a:t>
            </a:r>
            <a:endParaRPr lang="zh-CN" altLang="zh-CN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2630388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23089" y="1535677"/>
            <a:ext cx="10383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物体的位置坐标与坐标原点的选取有关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;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但位移与坐标原点的选取无关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hlinkClick r:id="rId2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983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hlinkClick r:id="rId3" action="ppaction://hlinksldjump"/>
          </p:cNvPr>
          <p:cNvSpPr txBox="1"/>
          <p:nvPr/>
        </p:nvSpPr>
        <p:spPr>
          <a:xfrm>
            <a:off x="2853690" y="2422709"/>
            <a:ext cx="7273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一、时刻和时间间隔</a:t>
            </a:r>
          </a:p>
        </p:txBody>
      </p:sp>
      <p:sp>
        <p:nvSpPr>
          <p:cNvPr id="32" name="文本框 31">
            <a:hlinkClick r:id="rId4" action="ppaction://hlinksldjump"/>
          </p:cNvPr>
          <p:cNvSpPr txBox="1"/>
          <p:nvPr/>
        </p:nvSpPr>
        <p:spPr>
          <a:xfrm>
            <a:off x="2853690" y="3223313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二、位置和位移</a:t>
            </a:r>
          </a:p>
        </p:txBody>
      </p:sp>
      <p:sp>
        <p:nvSpPr>
          <p:cNvPr id="34" name="文本框 33">
            <a:hlinkClick r:id="rId5" action="ppaction://hlinksldjump"/>
          </p:cNvPr>
          <p:cNvSpPr txBox="1"/>
          <p:nvPr/>
        </p:nvSpPr>
        <p:spPr>
          <a:xfrm>
            <a:off x="2853690" y="4824520"/>
            <a:ext cx="194421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zh-CN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</a:p>
        </p:txBody>
      </p:sp>
      <p:sp>
        <p:nvSpPr>
          <p:cNvPr id="14" name="文本框 13">
            <a:hlinkClick r:id="rId6" action="ppaction://hlinksldjump"/>
          </p:cNvPr>
          <p:cNvSpPr txBox="1"/>
          <p:nvPr/>
        </p:nvSpPr>
        <p:spPr>
          <a:xfrm>
            <a:off x="2853690" y="4023917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三、直线运动的位移</a:t>
            </a:r>
          </a:p>
        </p:txBody>
      </p:sp>
      <p:pic>
        <p:nvPicPr>
          <p:cNvPr id="10" name="图片 9"/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3" b="34637"/>
          <a:stretch/>
        </p:blipFill>
        <p:spPr>
          <a:xfrm>
            <a:off x="2254" y="0"/>
            <a:ext cx="12185904" cy="18000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</a:t>
            </a:r>
            <a:r>
              <a:rPr lang="zh-CN" altLang="zh-CN" b="1" dirty="0" smtClean="0">
                <a:solidFill>
                  <a:schemeClr val="bg1"/>
                </a:solidFill>
                <a:cs typeface="+mn-ea"/>
              </a:rPr>
              <a:t>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3750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flipV="1">
            <a:off x="0" y="1668180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课时对点练</a:t>
            </a:r>
            <a:endParaRPr lang="zh-CN" altLang="zh-CN" sz="4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9206" y="981522"/>
            <a:ext cx="11412000" cy="45782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时刻和时间间隔</a:t>
            </a:r>
            <a:endParaRPr lang="zh-CN" altLang="zh-CN" sz="2800" b="1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《墨经》中对时间概念下了正确的定义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弥异时也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。下列关于时间和时刻的说法正确的是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8:30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上第一节课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8:30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表示的是时间间隔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时钟指针所指的某一位置表示的是时刻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内与第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内指的是同一段时间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指的是从第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末到第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77223" y="359584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9563" y="1188493"/>
            <a:ext cx="10871287" cy="3254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上午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8:30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指的是一个时间点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时钟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上指针所指的某一位置表示的是时刻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内的时间间隔为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内的时间间隔为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它们不是同一段时间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指的是从第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初到第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837506"/>
            <a:ext cx="11248331" cy="3744416"/>
            <a:chOff x="471835" y="934424"/>
            <a:chExt cx="11248331" cy="3744416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5"/>
              <a:ext cx="11248331" cy="3584425"/>
            </a:xfrm>
            <a:prstGeom prst="roundRect">
              <a:avLst>
                <a:gd name="adj" fmla="val 328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9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2198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下列关于民间俗语中所说的时间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做一天和尚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撞一天钟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表示做事得过且过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一天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指时间间隔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三分钟热度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形容做事没有持久性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三分钟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指时刻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冰冻三尺非一日之寒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形容做事情不能一蹴而就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一日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指时刻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宁停三分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不抢一秒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进行交通安全教育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三分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一秒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2558" y="1413570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837506"/>
            <a:ext cx="11248331" cy="3744416"/>
            <a:chOff x="471835" y="934424"/>
            <a:chExt cx="11248331" cy="3744416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3584426"/>
            </a:xfrm>
            <a:prstGeom prst="roundRect">
              <a:avLst>
                <a:gd name="adj" fmla="val 21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13902" y="1159065"/>
            <a:ext cx="10962608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一天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表示一个过程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是持续的量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三分钟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对应一个过程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是持续的量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一日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表示寒冷持续的过程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是持续的量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三分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对应一个过程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一秒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对应一个过程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均是持续的量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均为时间间隔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837506"/>
            <a:ext cx="11412000" cy="39319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位置和位移　矢量和标量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徐州市高一期中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下列关于位移和路程的说法中正确的是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位移描述物体相对位置的变化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路程描述通过路径的长短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因为位移大小和路程不一定相等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所以位移不等于路程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位移的大小等于路程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方向由起点指向终点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位移描述直线运动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路程描述曲线运动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72083" y="222477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549474"/>
            <a:ext cx="11248331" cy="4968552"/>
            <a:chOff x="471835" y="934424"/>
            <a:chExt cx="11248331" cy="4968552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4808562"/>
            </a:xfrm>
            <a:prstGeom prst="roundRect">
              <a:avLst>
                <a:gd name="adj" fmla="val 21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03142" y="891408"/>
            <a:ext cx="10784128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位移是矢量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大小等于初、末位置间的距离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路程是标量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大小等于运动轨迹的长度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所以位移描述物体相对位置的变化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路程描述物体运动路径的长短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是矢量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路程是标量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任何时候位移和路程都不相等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的大小等于初、末位置间的距离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路程等于运动轨迹的长度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两者不一定相等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和路程都可以描述直线运动和曲线运动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01289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西安市高一期中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关于矢量和标量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甲、乙两运动物体的位移大小均为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这两个物体的位移必定相同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描述矢量既要说明大小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又要指明方向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做直线运动的甲、乙两物体位移分别为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 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=-5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则甲的位移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乙的位移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温度计读数的正、负号表示温度高低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不表示方向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温度是标量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58839" y="230904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258839" y="429389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41081" y="1246583"/>
            <a:ext cx="109082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因为位移是矢量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所以甲、乙两运动物体的位移大小均为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但方向未知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则这两个物体的位移不一定相同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描述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矢量既要说明大小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又要指明方向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是矢量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正、负号代表方向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的位移大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spc="-1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温度计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读数的正、负号表示温度高低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不表示方向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温度是标量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正确。</a:t>
            </a:r>
            <a:endParaRPr lang="zh-CN" altLang="zh-CN" sz="2800" spc="-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909514"/>
            <a:ext cx="11248331" cy="3744416"/>
            <a:chOff x="471835" y="934424"/>
            <a:chExt cx="11248331" cy="374441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3"/>
              <a:ext cx="11248331" cy="3584427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49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11467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(2023·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阳江市校考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一个小球从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高处落下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被地面反弹后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在离地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的位置被接住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则小球在这一过程中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位移的大小是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		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位移的大小是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m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位移的大小是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		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路程的大小是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m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2558" y="2491895"/>
            <a:ext cx="7958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1081" y="3897638"/>
            <a:ext cx="10908251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位移是由初位置指向末位置的有向线段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小球在这一过程中位移的大小是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m;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路程是运动轨迹长度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小球在这一过程中的总路程是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3555704"/>
            <a:ext cx="11248331" cy="2376264"/>
            <a:chOff x="471835" y="934424"/>
            <a:chExt cx="11248331" cy="2376264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2216274"/>
            </a:xfrm>
            <a:prstGeom prst="roundRect">
              <a:avLst>
                <a:gd name="adj" fmla="val 430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3750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flipV="1">
            <a:off x="0" y="1668180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5047" y="304491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时刻和时间间隔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52246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枣庄市高一期中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)2023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枣庄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飞虎英雄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马拉松赛于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日火热开跑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比赛路线从市政广场出发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沿着美丽的薛城河畔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途经铁道游击队景区、凤鸣湖公园、奚仲广场等风景名胜区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最后回到市政广场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全马总行程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195 km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全马运动员跑过的位移为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195 km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半马运动员跑过的位移一定为全马选手的一半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半马运动员跑过的位移大小可能等于他跑过的路程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全马运动员位移可能等于零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2558" y="501838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041" y="837506"/>
            <a:ext cx="11248331" cy="4320480"/>
            <a:chOff x="471835" y="934424"/>
            <a:chExt cx="11248331" cy="4320480"/>
          </a:xfrm>
        </p:grpSpPr>
        <p:sp>
          <p:nvSpPr>
            <p:cNvPr id="21" name="圆角矩形 20"/>
            <p:cNvSpPr/>
            <p:nvPr/>
          </p:nvSpPr>
          <p:spPr>
            <a:xfrm>
              <a:off x="471835" y="1094414"/>
              <a:ext cx="11248331" cy="4160490"/>
            </a:xfrm>
            <a:prstGeom prst="roundRect">
              <a:avLst>
                <a:gd name="adj" fmla="val 232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58602" y="1161750"/>
            <a:ext cx="10873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全马运动员跑过的路程为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195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半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马运动员跑过的路程为全马选手的一半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位移不一定为全马选手的一半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半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马过程中运动员一定会做曲线运动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半马运动员跑过的位移大小一定小于他跑过的路程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全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马运动员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如果初、末位置相同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则位移等于零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516" y="423564"/>
            <a:ext cx="11641381" cy="55707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北京市第九中学高一月考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某一运动质点沿一直线做往返运动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轴坐标原点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且质点由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点出发向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轴的正方向运动至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点再返回沿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轴的负方向运动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则下列说法中不正确的是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40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当质点运动到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其位置可用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点的坐标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当质点运动到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相对于出发点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 m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时间内发生的位移为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 m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时间内发生的位移为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m,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36648" y="524797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7" name="image66.jpeg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2" y="2601910"/>
            <a:ext cx="3672408" cy="51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693490"/>
            <a:ext cx="11248331" cy="4320480"/>
            <a:chOff x="471835" y="934424"/>
            <a:chExt cx="11248331" cy="4320480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4"/>
              <a:ext cx="11248331" cy="4160490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94606" y="1701602"/>
            <a:ext cx="1080120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点为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轴坐标原点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当质点运动到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点时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其位置可用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点的坐标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质点运动到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点时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相对于出发点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时间内发生的位移为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时间内发生的位移为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路程为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image66.jpeg"/>
          <p:cNvPicPr/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2" y="1117235"/>
            <a:ext cx="3672408" cy="5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7890" y="797471"/>
            <a:ext cx="11394632" cy="52246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北京市丰台区高一期中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)2023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日的清晨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时男子马拉松比赛开始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我国运动员到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公里的时候加速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开始独自领跑。最终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秒的成绩夺冠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这是中国队亚运史上首枚男子马拉松金牌。以下说法正确的是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日的清晨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时指的是时刻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公里的时候加速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公里的时候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指的是时间间隔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秒指的是时刻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公里的时候加速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,40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公里指的是位移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262558" y="345660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693490"/>
            <a:ext cx="11248331" cy="4320480"/>
            <a:chOff x="471835" y="934424"/>
            <a:chExt cx="11248331" cy="4320480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3"/>
              <a:ext cx="11248331" cy="416049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50566" y="1017734"/>
            <a:ext cx="108892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2023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日的清晨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时是一个时间点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指的是时刻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运动员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公里的时候加速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公里的时候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是达到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公里的那一瞬间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指时刻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小时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秒是一段时间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指的是时间间隔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运动员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公里的时候加速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,40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公里指的是运动轨迹长度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是路程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516" y="909514"/>
            <a:ext cx="11641381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en-US" altLang="zh-CN" sz="27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(2024·</a:t>
            </a:r>
            <a:r>
              <a:rPr lang="zh-CN" altLang="zh-CN" sz="27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衡阳市高一期中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)400 m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短跑是一种常见的田径短跑项目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通常它是短跑中距离最长的。在标准的室外跑道上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,400 m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正好是绕跑道内侧一周的长度。运动员从错列的起跑线出发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并在全程中分道赛跑。在学校召开的运动会中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小李同学和小张同学在标准的室外跑道上参加同一组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 m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赛跑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zh-CN" altLang="zh-CN" sz="27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7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小李同学和小张同学在比赛中的位移都是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 m</a:t>
            </a:r>
            <a:endParaRPr lang="zh-CN" altLang="zh-CN" sz="27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7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小李同学和小张同学在比赛中的位移都是零</a:t>
            </a:r>
            <a:endParaRPr lang="zh-CN" altLang="zh-CN" sz="27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7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小李同学和小张同学谁在外侧跑道谁的路程大</a:t>
            </a:r>
            <a:endParaRPr lang="zh-CN" altLang="zh-CN" sz="27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7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小李同学和小张同学不管谁在外侧跑道</a:t>
            </a:r>
            <a:r>
              <a:rPr lang="en-US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7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比赛中所需跑过的路程都是相同</a:t>
            </a:r>
            <a:r>
              <a:rPr lang="zh-CN" altLang="zh-CN" sz="27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7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141566" y="526608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929953"/>
            <a:ext cx="11248331" cy="3075905"/>
            <a:chOff x="471835" y="934424"/>
            <a:chExt cx="11248331" cy="3075905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2915915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1772" y="1269554"/>
            <a:ext cx="10886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赛跑路程都是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位移各不相同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比赛中在最内侧跑道的位移才是零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无论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在哪个跑道上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小李同学和小张同学的路程都是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400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正确。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71838" y="399063"/>
                <a:ext cx="11412000" cy="5384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长春第三中学高一期末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小明是一个象棋爱好者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在某次与棋友的对弈过程中在三步棋里把自己的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车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位置经过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位置、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位置最后移到了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位置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如图所示。设象棋棋盘上横格与纵格及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楚河汉界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间的距离都等于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则下列说法中正确的是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这三步棋里棋子的总路程为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这三步棋里棋子的路程最大的为第二步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路程为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这三步棋里棋子的总位移大小为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106</m:t>
                        </m:r>
                      </m:e>
                    </m:rad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这三步棋里棋子的总位移大小为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38" y="399063"/>
                <a:ext cx="11412000" cy="5384551"/>
              </a:xfrm>
              <a:prstGeom prst="rect">
                <a:avLst/>
              </a:prstGeom>
              <a:blipFill rotWithShape="0">
                <a:blip r:embed="rId2"/>
                <a:stretch>
                  <a:fillRect l="-1122" r="-1068" b="-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26140" y="497805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31" name="image68.jpeg"/>
          <p:cNvPicPr/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5526" y="2637706"/>
            <a:ext cx="259228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765498"/>
            <a:ext cx="11248331" cy="4464496"/>
            <a:chOff x="471835" y="934424"/>
            <a:chExt cx="11248331" cy="4464496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430450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13317" y="1062583"/>
                <a:ext cx="10782489" cy="4106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路程为棋子运动轨迹的长度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可知这三步棋里棋子的总路程为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+9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这三步棋里棋子的路程最大的为第二步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路程为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i="1" baseline="-250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这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三步棋里棋子的总位移大小为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(7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</m:oMath>
                </a14:m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正确。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7" y="1062583"/>
                <a:ext cx="10782489" cy="4106702"/>
              </a:xfrm>
              <a:prstGeom prst="rect">
                <a:avLst/>
              </a:prstGeom>
              <a:blipFill rotWithShape="0">
                <a:blip r:embed="rId14"/>
                <a:stretch>
                  <a:fillRect l="-1131" b="-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68.jpeg"/>
          <p:cNvPicPr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9502" y="1989634"/>
            <a:ext cx="25922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999" y="693490"/>
            <a:ext cx="11405839" cy="70247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如图为某列火车订单。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999" y="2729059"/>
            <a:ext cx="6437287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不同。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19:26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12:21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为一瞬间或一个时间点。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55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分为一段时间。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999" y="1413570"/>
            <a:ext cx="6581303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订单详情中的时间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19:26,12:21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分含义是否相同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\\刘梦冉\刘梦冉（2021-2024）\刘梦冉\2024\同步\物理\（人教）必修第一册（简单版）（最新）\1-6.t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197546"/>
            <a:ext cx="3743473" cy="360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94073"/>
            <a:ext cx="11394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(2023·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广州四十七中高一期中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车轮半径为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 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的自行车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在水平地面上不打滑并沿直线运动。气门芯从最高点第一次到达最低点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位移大小约为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m	B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 m	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	D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 m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TextBox 14"/>
          <p:cNvSpPr txBox="1"/>
          <p:nvPr/>
        </p:nvSpPr>
        <p:spPr>
          <a:xfrm>
            <a:off x="235665" y="338111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7" name="image70.jpeg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3438" y="2301435"/>
            <a:ext cx="3240360" cy="170442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71041" y="4193307"/>
            <a:ext cx="11248331" cy="1944216"/>
            <a:chOff x="471835" y="934424"/>
            <a:chExt cx="11248331" cy="1944216"/>
          </a:xfrm>
        </p:grpSpPr>
        <p:sp>
          <p:nvSpPr>
            <p:cNvPr id="39" name="圆角矩形 38"/>
            <p:cNvSpPr/>
            <p:nvPr/>
          </p:nvSpPr>
          <p:spPr>
            <a:xfrm>
              <a:off x="471835" y="1094415"/>
              <a:ext cx="11248331" cy="1784225"/>
            </a:xfrm>
            <a:prstGeom prst="roundRect">
              <a:avLst>
                <a:gd name="adj" fmla="val 314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34790" y="4553347"/>
                <a:ext cx="10920833" cy="15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气门芯从最高点第一次到达最低点过程中轮子向前运动半个周长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根据几何知识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位移大小为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≈2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90" y="4553347"/>
                <a:ext cx="10920833" cy="1521379"/>
              </a:xfrm>
              <a:prstGeom prst="rect">
                <a:avLst/>
              </a:prstGeom>
              <a:blipFill rotWithShape="0">
                <a:blip r:embed="rId15"/>
                <a:stretch>
                  <a:fillRect l="-1116" r="-1116" b="-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hlinkClick r:id="rId16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1" name="图片 10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7" y="2047240"/>
            <a:ext cx="4917600" cy="27648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598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060" y="1413570"/>
            <a:ext cx="11488293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它在表示时间的数轴上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时间间隔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指某两个时刻之间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表示一段时间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在时间数轴上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4500" y="15006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某一瞬间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14900" y="21592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时间间隔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6" name="流程图: 离页连接符 5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2574" y="2812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线段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31512" y="15384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1" name="流程图: 离页连接符 10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140" y="981522"/>
            <a:ext cx="11476256" cy="131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在如图所示时间轴上作出第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 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内的标示。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140" y="3552019"/>
            <a:ext cx="11476256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image3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25" y="2449270"/>
            <a:ext cx="6155763" cy="5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34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37" y="4149874"/>
            <a:ext cx="7275738" cy="19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140" y="981522"/>
            <a:ext cx="1147625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秒末到第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秒末时间间隔是几秒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140" y="1701602"/>
            <a:ext cx="1147625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140" y="2472220"/>
            <a:ext cx="1147625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秒末到第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时间间隔是几秒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140" y="3357786"/>
            <a:ext cx="1147625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3140" y="4214402"/>
            <a:ext cx="1147625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秒内时间间隔是几秒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秒内时间间隔是几秒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32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3140" y="5060736"/>
            <a:ext cx="1147625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　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endParaRPr lang="zh-CN" altLang="zh-CN" sz="32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41797" y="1053530"/>
            <a:ext cx="11106821" cy="38884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8371" y="1629594"/>
            <a:ext cx="10333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  <a:tab pos="6481445" algn="r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时刻表示时间短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时间表示时间长。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  <a:tab pos="6481445" algn="r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上课时间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8:00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为时刻。</a:t>
            </a:r>
            <a:r>
              <a:rPr lang="zh-CN" altLang="zh-CN" sz="2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481445" algn="r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初和第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末为同一个时刻。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32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3051" y="16778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9102" y="232209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86135" y="30145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3648</Words>
  <Application>Microsoft Office PowerPoint</Application>
  <PresentationFormat>自定义</PresentationFormat>
  <Paragraphs>565</Paragraphs>
  <Slides>51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6" baseType="lpstr">
      <vt:lpstr>DOUYU Font</vt:lpstr>
      <vt:lpstr>方正楷体_GBK</vt:lpstr>
      <vt:lpstr>方正中等线简体</vt:lpstr>
      <vt:lpstr>黑体</vt:lpstr>
      <vt:lpstr>华文黑体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6643</cp:revision>
  <dcterms:created xsi:type="dcterms:W3CDTF">2014-11-27T01:03:00Z</dcterms:created>
  <dcterms:modified xsi:type="dcterms:W3CDTF">2024-07-02T00:41:19Z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